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96" r:id="rId3"/>
    <p:sldId id="257" r:id="rId4"/>
    <p:sldId id="269" r:id="rId5"/>
    <p:sldId id="268" r:id="rId6"/>
    <p:sldId id="285" r:id="rId7"/>
    <p:sldId id="289" r:id="rId8"/>
    <p:sldId id="294" r:id="rId9"/>
    <p:sldId id="288" r:id="rId10"/>
    <p:sldId id="295" r:id="rId11"/>
    <p:sldId id="291" r:id="rId12"/>
    <p:sldId id="290"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1104"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E12B93-6382-48CC-BC8A-35F320DC748E}" type="datetimeFigureOut">
              <a:rPr lang="en-US" smtClean="0"/>
              <a:t>4/26/2019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F50E7A2-D703-4EAA-9401-6B90E9C58D83}" type="slidenum">
              <a:rPr lang="en-US" smtClean="0"/>
              <a:t>‹#›</a:t>
            </a:fld>
            <a:endParaRPr lang="en-US"/>
          </a:p>
        </p:txBody>
      </p:sp>
    </p:spTree>
    <p:extLst>
      <p:ext uri="{BB962C8B-B14F-4D97-AF65-F5344CB8AC3E}">
        <p14:creationId xmlns:p14="http://schemas.microsoft.com/office/powerpoint/2010/main" val="13538292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p:spPr>
        <p:txBody>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fld id="{E39AF7BB-2B75-49EC-ABE5-820577A643CB}" type="slidenum">
              <a:rPr lang="en-US" altLang="en-US" smtClean="0">
                <a:latin typeface="Arial" panose="020B0604020202020204" pitchFamily="34" charset="0"/>
              </a:rPr>
              <a:pPr/>
              <a:t>11</a:t>
            </a:fld>
            <a:endParaRPr lang="en-US" altLang="en-US" smtClean="0">
              <a:latin typeface="Arial" panose="020B0604020202020204" pitchFamily="34" charset="0"/>
            </a:endParaRPr>
          </a:p>
        </p:txBody>
      </p:sp>
      <p:sp>
        <p:nvSpPr>
          <p:cNvPr id="30723" name="Rectangle 2"/>
          <p:cNvSpPr>
            <a:spLocks noGrp="1" noRot="1" noChangeAspect="1" noChangeArrowheads="1" noTextEdit="1"/>
          </p:cNvSpPr>
          <p:nvPr>
            <p:ph type="sldImg"/>
          </p:nvPr>
        </p:nvSpPr>
        <p:spPr>
          <a:ln/>
        </p:spPr>
      </p:sp>
      <p:sp>
        <p:nvSpPr>
          <p:cNvPr id="30724" name="Rectangle 3"/>
          <p:cNvSpPr>
            <a:spLocks noGrp="1" noChangeArrowheads="1"/>
          </p:cNvSpPr>
          <p:nvPr>
            <p:ph type="body" idx="1"/>
          </p:nvPr>
        </p:nvSpPr>
        <p:spPr>
          <a:noFill/>
        </p:spPr>
        <p:txBody>
          <a:bodyPr/>
          <a:lstStyle/>
          <a:p>
            <a:pPr eaLnBrk="1" hangingPunct="1"/>
            <a:endParaRPr lang="en-US" altLang="en-US" smtClean="0"/>
          </a:p>
        </p:txBody>
      </p:sp>
    </p:spTree>
    <p:extLst>
      <p:ext uri="{BB962C8B-B14F-4D97-AF65-F5344CB8AC3E}">
        <p14:creationId xmlns:p14="http://schemas.microsoft.com/office/powerpoint/2010/main" val="27335438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4/26/2019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4/26/2019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4/26/2019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4/26/2019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7973"/>
            <a:ext cx="9144000" cy="2387600"/>
          </a:xfrm>
        </p:spPr>
        <p:txBody>
          <a:bodyPr/>
          <a:lstStyle/>
          <a:p>
            <a:r>
              <a:rPr lang="en-US" dirty="0" smtClean="0"/>
              <a:t>MATLAB</a:t>
            </a:r>
            <a:endParaRPr lang="en-US" dirty="0"/>
          </a:p>
        </p:txBody>
      </p:sp>
      <p:sp>
        <p:nvSpPr>
          <p:cNvPr id="3" name="Subtitle 2"/>
          <p:cNvSpPr>
            <a:spLocks noGrp="1"/>
          </p:cNvSpPr>
          <p:nvPr>
            <p:ph type="subTitle" idx="1"/>
          </p:nvPr>
        </p:nvSpPr>
        <p:spPr>
          <a:xfrm>
            <a:off x="1524000" y="2787648"/>
            <a:ext cx="9144000" cy="1655762"/>
          </a:xfrm>
        </p:spPr>
        <p:txBody>
          <a:bodyPr>
            <a:noAutofit/>
          </a:bodyPr>
          <a:lstStyle/>
          <a:p>
            <a:r>
              <a:rPr lang="en-US" sz="3200" dirty="0" smtClean="0"/>
              <a:t>Lab Four exercises</a:t>
            </a:r>
          </a:p>
          <a:p>
            <a:r>
              <a:rPr lang="en-US" sz="3200" dirty="0" smtClean="0"/>
              <a:t>Curve Animation</a:t>
            </a:r>
          </a:p>
          <a:p>
            <a:endParaRPr lang="en-US" sz="3200" dirty="0"/>
          </a:p>
          <a:p>
            <a:r>
              <a:rPr lang="en-US" sz="3200" dirty="0" smtClean="0"/>
              <a:t>Instructor: </a:t>
            </a:r>
            <a:r>
              <a:rPr lang="zh-TW" altLang="en-US" sz="3200" dirty="0" smtClean="0"/>
              <a:t>黃世強 </a:t>
            </a:r>
            <a:r>
              <a:rPr lang="en-US" altLang="zh-TW" sz="3200" dirty="0" smtClean="0"/>
              <a:t>(</a:t>
            </a:r>
            <a:r>
              <a:rPr lang="en-US" sz="3200" dirty="0" smtClean="0"/>
              <a:t>Sai-Keung Wong)</a:t>
            </a:r>
            <a:endParaRPr lang="en-US" sz="3200" dirty="0"/>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TW" dirty="0"/>
              <a:t>Problem 4.1. </a:t>
            </a:r>
            <a:endParaRPr lang="en-US" dirty="0"/>
          </a:p>
        </p:txBody>
      </p:sp>
      <p:pic>
        <p:nvPicPr>
          <p:cNvPr id="4" name="lab04_curves_interpolation">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51038" y="1825625"/>
            <a:ext cx="8288337" cy="4351338"/>
          </a:xfrm>
        </p:spPr>
      </p:pic>
    </p:spTree>
    <p:extLst>
      <p:ext uri="{BB962C8B-B14F-4D97-AF65-F5344CB8AC3E}">
        <p14:creationId xmlns:p14="http://schemas.microsoft.com/office/powerpoint/2010/main" val="243438832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a:xfrm>
            <a:off x="702992" y="-187712"/>
            <a:ext cx="7886700" cy="1325563"/>
          </a:xfrm>
        </p:spPr>
        <p:txBody>
          <a:bodyPr/>
          <a:lstStyle/>
          <a:p>
            <a:r>
              <a:rPr lang="en-US" altLang="zh-TW" dirty="0" smtClean="0"/>
              <a:t>(50%) </a:t>
            </a:r>
            <a:r>
              <a:rPr lang="en-US" altLang="zh-TW" dirty="0"/>
              <a:t>Problem 4.2. </a:t>
            </a:r>
            <a:endParaRPr lang="en-US" altLang="en-US" sz="1800" dirty="0">
              <a:latin typeface="Arial" panose="020B0604020202020204" pitchFamily="34" charset="0"/>
              <a:cs typeface="Arial" panose="020B0604020202020204" pitchFamily="34" charset="0"/>
            </a:endParaRPr>
          </a:p>
        </p:txBody>
      </p:sp>
      <p:sp>
        <p:nvSpPr>
          <p:cNvPr id="29699" name="Rectangle 2"/>
          <p:cNvSpPr>
            <a:spLocks noChangeArrowheads="1"/>
          </p:cNvSpPr>
          <p:nvPr/>
        </p:nvSpPr>
        <p:spPr bwMode="auto">
          <a:xfrm>
            <a:off x="702992" y="1048642"/>
            <a:ext cx="5653203"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Tahoma" panose="020B0604030504040204" pitchFamily="34" charset="0"/>
              </a:defRPr>
            </a:lvl1pPr>
            <a:lvl2pPr marL="742950" indent="-285750">
              <a:defRPr>
                <a:solidFill>
                  <a:schemeClr val="tx1"/>
                </a:solidFill>
                <a:latin typeface="Tahoma" panose="020B0604030504040204" pitchFamily="34" charset="0"/>
              </a:defRPr>
            </a:lvl2pPr>
            <a:lvl3pPr marL="1143000" indent="-228600">
              <a:defRPr>
                <a:solidFill>
                  <a:schemeClr val="tx1"/>
                </a:solidFill>
                <a:latin typeface="Tahoma" panose="020B0604030504040204" pitchFamily="34" charset="0"/>
              </a:defRPr>
            </a:lvl3pPr>
            <a:lvl4pPr marL="1600200" indent="-228600">
              <a:defRPr>
                <a:solidFill>
                  <a:schemeClr val="tx1"/>
                </a:solidFill>
                <a:latin typeface="Tahoma" panose="020B0604030504040204" pitchFamily="34" charset="0"/>
              </a:defRPr>
            </a:lvl4pPr>
            <a:lvl5pPr marL="2057400" indent="-228600">
              <a:defRPr>
                <a:solidFill>
                  <a:schemeClr val="tx1"/>
                </a:solidFill>
                <a:latin typeface="Tahoma" panose="020B0604030504040204" pitchFamily="34" charset="0"/>
              </a:defRPr>
            </a:lvl5pPr>
            <a:lvl6pPr marL="2514600" indent="-228600" eaLnBrk="0" fontAlgn="base" hangingPunct="0">
              <a:spcBef>
                <a:spcPct val="0"/>
              </a:spcBef>
              <a:spcAft>
                <a:spcPct val="0"/>
              </a:spcAft>
              <a:defRPr>
                <a:solidFill>
                  <a:schemeClr val="tx1"/>
                </a:solidFill>
                <a:latin typeface="Tahoma" panose="020B0604030504040204" pitchFamily="34" charset="0"/>
              </a:defRPr>
            </a:lvl6pPr>
            <a:lvl7pPr marL="2971800" indent="-228600" eaLnBrk="0" fontAlgn="base" hangingPunct="0">
              <a:spcBef>
                <a:spcPct val="0"/>
              </a:spcBef>
              <a:spcAft>
                <a:spcPct val="0"/>
              </a:spcAft>
              <a:defRPr>
                <a:solidFill>
                  <a:schemeClr val="tx1"/>
                </a:solidFill>
                <a:latin typeface="Tahoma" panose="020B0604030504040204" pitchFamily="34" charset="0"/>
              </a:defRPr>
            </a:lvl7pPr>
            <a:lvl8pPr marL="3429000" indent="-228600" eaLnBrk="0" fontAlgn="base" hangingPunct="0">
              <a:spcBef>
                <a:spcPct val="0"/>
              </a:spcBef>
              <a:spcAft>
                <a:spcPct val="0"/>
              </a:spcAft>
              <a:defRPr>
                <a:solidFill>
                  <a:schemeClr val="tx1"/>
                </a:solidFill>
                <a:latin typeface="Tahoma" panose="020B0604030504040204" pitchFamily="34" charset="0"/>
              </a:defRPr>
            </a:lvl8pPr>
            <a:lvl9pPr marL="3886200" indent="-228600" eaLnBrk="0" fontAlgn="base" hangingPunct="0">
              <a:spcBef>
                <a:spcPct val="0"/>
              </a:spcBef>
              <a:spcAft>
                <a:spcPct val="0"/>
              </a:spcAft>
              <a:defRPr>
                <a:solidFill>
                  <a:schemeClr val="tx1"/>
                </a:solidFill>
                <a:latin typeface="Tahoma" panose="020B0604030504040204" pitchFamily="34" charset="0"/>
              </a:defRPr>
            </a:lvl9pPr>
          </a:lstStyle>
          <a:p>
            <a:r>
              <a:rPr lang="en-US" altLang="en-US" sz="2400" dirty="0">
                <a:latin typeface="Courier New" panose="02070309020205020404" pitchFamily="49" charset="0"/>
                <a:cs typeface="Courier New" panose="02070309020205020404" pitchFamily="49" charset="0"/>
              </a:rPr>
              <a:t>x = 0:0.01:pi*2;</a:t>
            </a:r>
          </a:p>
          <a:p>
            <a:r>
              <a:rPr lang="en-US" altLang="en-US" sz="2400" dirty="0">
                <a:latin typeface="Courier New" panose="02070309020205020404" pitchFamily="49" charset="0"/>
                <a:cs typeface="Courier New" panose="02070309020205020404" pitchFamily="49" charset="0"/>
              </a:rPr>
              <a:t>r = </a:t>
            </a:r>
            <a:r>
              <a:rPr lang="en-US" altLang="en-US" sz="2400" dirty="0" smtClean="0">
                <a:latin typeface="Courier New" panose="02070309020205020404" pitchFamily="49" charset="0"/>
                <a:cs typeface="Courier New" panose="02070309020205020404" pitchFamily="49" charset="0"/>
              </a:rPr>
              <a:t>cos(2x)sin(</a:t>
            </a:r>
            <a:r>
              <a:rPr lang="en-US" altLang="en-US" sz="2400" b="1" dirty="0" smtClean="0">
                <a:latin typeface="Courier New" panose="02070309020205020404" pitchFamily="49" charset="0"/>
                <a:cs typeface="Courier New" panose="02070309020205020404" pitchFamily="49" charset="0"/>
              </a:rPr>
              <a:t>2</a:t>
            </a:r>
            <a:r>
              <a:rPr lang="en-US" altLang="en-US" sz="2400" dirty="0" smtClean="0">
                <a:latin typeface="Courier New" panose="02070309020205020404" pitchFamily="49" charset="0"/>
                <a:cs typeface="Courier New" panose="02070309020205020404" pitchFamily="49" charset="0"/>
              </a:rPr>
              <a:t>x</a:t>
            </a:r>
            <a:r>
              <a:rPr lang="en-US" altLang="en-US" sz="2400" dirty="0">
                <a:latin typeface="Courier New" panose="02070309020205020404" pitchFamily="49" charset="0"/>
                <a:cs typeface="Courier New" panose="02070309020205020404" pitchFamily="49" charset="0"/>
              </a:rPr>
              <a:t>);</a:t>
            </a:r>
          </a:p>
          <a:p>
            <a:endParaRPr lang="en-US" altLang="en-US" sz="2400" dirty="0">
              <a:latin typeface="Courier New" panose="02070309020205020404" pitchFamily="49" charset="0"/>
              <a:cs typeface="Courier New" panose="02070309020205020404" pitchFamily="49" charset="0"/>
            </a:endParaRPr>
          </a:p>
          <a:p>
            <a:r>
              <a:rPr lang="en-US" altLang="en-US" sz="2400" dirty="0" smtClean="0">
                <a:latin typeface="Courier New" panose="02070309020205020404" pitchFamily="49" charset="0"/>
                <a:cs typeface="Courier New" panose="02070309020205020404" pitchFamily="49" charset="0"/>
              </a:rPr>
              <a:t>The program draws a figure on the right.</a:t>
            </a:r>
          </a:p>
          <a:p>
            <a:endParaRPr lang="en-US" altLang="en-US" sz="2400" dirty="0">
              <a:latin typeface="Courier New" panose="02070309020205020404" pitchFamily="49" charset="0"/>
              <a:cs typeface="Courier New" panose="02070309020205020404" pitchFamily="49" charset="0"/>
            </a:endParaRPr>
          </a:p>
          <a:p>
            <a:r>
              <a:rPr lang="en-US" altLang="en-US" sz="2400" dirty="0" smtClean="0">
                <a:latin typeface="Courier New" panose="02070309020205020404" pitchFamily="49" charset="0"/>
                <a:cs typeface="Courier New" panose="02070309020205020404" pitchFamily="49" charset="0"/>
              </a:rPr>
              <a:t>Write a program to trace the curve by changing x in the interval. Fill the region(s) while the curve is being drawn.</a:t>
            </a:r>
          </a:p>
          <a:p>
            <a:endParaRPr lang="en-US" altLang="en-US" sz="2400" dirty="0">
              <a:latin typeface="Courier New" panose="02070309020205020404" pitchFamily="49" charset="0"/>
              <a:cs typeface="Courier New" panose="02070309020205020404" pitchFamily="49" charset="0"/>
            </a:endParaRPr>
          </a:p>
        </p:txBody>
      </p:sp>
      <p:pic>
        <p:nvPicPr>
          <p:cNvPr id="2" name="Picture 1"/>
          <p:cNvPicPr>
            <a:picLocks noChangeAspect="1"/>
          </p:cNvPicPr>
          <p:nvPr/>
        </p:nvPicPr>
        <p:blipFill rotWithShape="1">
          <a:blip r:embed="rId3"/>
          <a:srcRect l="39238" t="14233" r="37714" b="46148"/>
          <a:stretch/>
        </p:blipFill>
        <p:spPr>
          <a:xfrm>
            <a:off x="6783509" y="1262742"/>
            <a:ext cx="4668264" cy="4513943"/>
          </a:xfrm>
          <a:prstGeom prst="rect">
            <a:avLst/>
          </a:prstGeom>
        </p:spPr>
      </p:pic>
    </p:spTree>
    <p:extLst>
      <p:ext uri="{BB962C8B-B14F-4D97-AF65-F5344CB8AC3E}">
        <p14:creationId xmlns:p14="http://schemas.microsoft.com/office/powerpoint/2010/main" val="315531753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Problem 4.2. </a:t>
            </a:r>
            <a:endParaRPr lang="zh-TW" altLang="en-US" dirty="0"/>
          </a:p>
        </p:txBody>
      </p:sp>
      <p:pic>
        <p:nvPicPr>
          <p:cNvPr id="5" name="la04_filling_regions_pola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48000" y="1201510"/>
            <a:ext cx="6096000" cy="5181600"/>
          </a:xfrm>
          <a:prstGeom prst="rect">
            <a:avLst/>
          </a:prstGeom>
        </p:spPr>
      </p:pic>
    </p:spTree>
    <p:extLst>
      <p:ext uri="{BB962C8B-B14F-4D97-AF65-F5344CB8AC3E}">
        <p14:creationId xmlns:p14="http://schemas.microsoft.com/office/powerpoint/2010/main" val="229644511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demo video</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may have bugs. The demo video shows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1879645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Write all your programs in a folder. The folder name is your lab04_student_ID.</a:t>
            </a:r>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lab04_X_yourStudentID.m,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lab04_3_12345678.m</a:t>
            </a:r>
            <a:r>
              <a:rPr lang="en-US" dirty="0" smtClean="0"/>
              <a:t>.</a:t>
            </a:r>
          </a:p>
          <a:p>
            <a:pPr marL="0" indent="0">
              <a:buNone/>
            </a:pPr>
            <a:endParaRPr lang="en-US" dirty="0" smtClean="0"/>
          </a:p>
          <a:p>
            <a:pPr marL="0" indent="0">
              <a:buNone/>
            </a:pPr>
            <a:r>
              <a:rPr lang="en-US" altLang="zh-TW" dirty="0"/>
              <a:t>Do not 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p:txBody>
      </p:sp>
    </p:spTree>
    <p:extLst>
      <p:ext uri="{BB962C8B-B14F-4D97-AF65-F5344CB8AC3E}">
        <p14:creationId xmlns:p14="http://schemas.microsoft.com/office/powerpoint/2010/main" val="1563582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err="1" smtClean="0"/>
              <a:t>clf</a:t>
            </a:r>
            <a:r>
              <a:rPr lang="en-US" dirty="0" smtClean="0"/>
              <a:t>; clear; </a:t>
            </a:r>
            <a:r>
              <a:rPr lang="en-US" dirty="0" err="1" smtClean="0"/>
              <a:t>clc</a:t>
            </a:r>
            <a:r>
              <a:rPr lang="en-US" dirty="0" smtClean="0"/>
              <a:t>;		% clear the current figure</a:t>
            </a:r>
          </a:p>
          <a:p>
            <a:pPr marL="0" indent="0">
              <a:buNone/>
            </a:pPr>
            <a:r>
              <a:rPr lang="en-US" dirty="0"/>
              <a:t>	</a:t>
            </a:r>
            <a:r>
              <a:rPr lang="en-US" dirty="0" smtClean="0"/>
              <a:t>			% clear variables, and clear screen</a:t>
            </a:r>
          </a:p>
          <a:p>
            <a:pPr marL="0" indent="0">
              <a:buNone/>
            </a:pPr>
            <a:endParaRPr lang="en-US" dirty="0"/>
          </a:p>
          <a:p>
            <a:pPr marL="0" indent="0">
              <a:buNone/>
            </a:pPr>
            <a:r>
              <a:rPr lang="en-US" dirty="0" err="1"/>
              <a:t>d</a:t>
            </a:r>
            <a:r>
              <a:rPr lang="en-US" dirty="0" err="1" smtClean="0"/>
              <a:t>isp</a:t>
            </a:r>
            <a:r>
              <a:rPr lang="en-US" dirty="0" smtClean="0"/>
              <a:t>(‘Lab Problem 4.1’) 	% show Lab P</a:t>
            </a:r>
            <a:r>
              <a:rPr lang="en-US" altLang="zh-TW" dirty="0" smtClean="0"/>
              <a:t>roblem </a:t>
            </a:r>
            <a:r>
              <a:rPr lang="en-US" altLang="zh-TW" dirty="0"/>
              <a:t>4</a:t>
            </a:r>
            <a:r>
              <a:rPr lang="en-US" dirty="0" smtClean="0"/>
              <a:t>.1</a:t>
            </a:r>
            <a:endParaRPr lang="en-US" dirty="0"/>
          </a:p>
        </p:txBody>
      </p:sp>
    </p:spTree>
    <p:extLst>
      <p:ext uri="{BB962C8B-B14F-4D97-AF65-F5344CB8AC3E}">
        <p14:creationId xmlns:p14="http://schemas.microsoft.com/office/powerpoint/2010/main" val="2386514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At the top of the file, write down your name, ID, email address, department, and date.</a:t>
            </a:r>
          </a:p>
          <a:p>
            <a:pPr marL="0" indent="0">
              <a:buNone/>
            </a:pPr>
            <a:endParaRPr lang="en-US" dirty="0"/>
          </a:p>
          <a:p>
            <a:pPr marL="0" indent="0">
              <a:buNone/>
            </a:pPr>
            <a:r>
              <a:rPr lang="en-US" dirty="0" smtClean="0"/>
              <a:t>%%%%%%%%%%%%%%%%%%%%%%%%%%%</a:t>
            </a:r>
          </a:p>
          <a:p>
            <a:pPr marL="0" indent="0">
              <a:buNone/>
            </a:pPr>
            <a:r>
              <a:rPr lang="en-US" dirty="0" smtClean="0"/>
              <a:t>% Assignment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 Computer Science, NCTU</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Problem 4.0. Example</a:t>
            </a:r>
            <a:endParaRPr lang="zh-TW" altLang="en-US" dirty="0"/>
          </a:p>
        </p:txBody>
      </p:sp>
      <p:sp>
        <p:nvSpPr>
          <p:cNvPr id="3" name="內容版面配置區 2"/>
          <p:cNvSpPr>
            <a:spLocks noGrp="1"/>
          </p:cNvSpPr>
          <p:nvPr>
            <p:ph idx="1"/>
          </p:nvPr>
        </p:nvSpPr>
        <p:spPr>
          <a:xfrm>
            <a:off x="838200" y="1307938"/>
            <a:ext cx="10515600" cy="5266481"/>
          </a:xfrm>
        </p:spPr>
        <p:txBody>
          <a:bodyPr>
            <a:normAutofit lnSpcReduction="10000"/>
          </a:bodyPr>
          <a:lstStyle/>
          <a:p>
            <a:pPr marL="0" indent="0">
              <a:buNone/>
            </a:pPr>
            <a:r>
              <a:rPr lang="en-US" altLang="zh-TW" dirty="0" smtClean="0"/>
              <a:t>Given two pairs of functions:</a:t>
            </a:r>
          </a:p>
          <a:p>
            <a:pPr marL="0" indent="0">
              <a:buNone/>
            </a:pPr>
            <a:r>
              <a:rPr lang="en-US" altLang="zh-TW" dirty="0" smtClean="0"/>
              <a:t>y1(x) = x, y2(x) = ( x</a:t>
            </a:r>
            <a:r>
              <a:rPr lang="en-US" altLang="zh-TW" baseline="30000" dirty="0" smtClean="0"/>
              <a:t>2</a:t>
            </a:r>
            <a:r>
              <a:rPr lang="en-US" altLang="zh-TW" dirty="0" smtClean="0"/>
              <a:t> +2 )/ (|x|+1)</a:t>
            </a:r>
          </a:p>
          <a:p>
            <a:pPr marL="0" indent="0">
              <a:buNone/>
            </a:pPr>
            <a:r>
              <a:rPr lang="en-US" altLang="zh-TW" dirty="0" smtClean="0"/>
              <a:t>z1(x) = sin(x) + 1, z2(x) = cos(x)</a:t>
            </a:r>
          </a:p>
          <a:p>
            <a:pPr marL="0" indent="0">
              <a:buNone/>
            </a:pPr>
            <a:endParaRPr lang="en-US" altLang="zh-TW" dirty="0" smtClean="0"/>
          </a:p>
          <a:p>
            <a:pPr marL="0" indent="0">
              <a:buNone/>
            </a:pPr>
            <a:r>
              <a:rPr lang="en-US" altLang="zh-TW" dirty="0" smtClean="0"/>
              <a:t>Interpolate linearly the two functions of each pair. </a:t>
            </a:r>
          </a:p>
          <a:p>
            <a:pPr marL="0" indent="0">
              <a:buNone/>
            </a:pPr>
            <a:r>
              <a:rPr lang="en-US" altLang="zh-TW" dirty="0" smtClean="0"/>
              <a:t>e.g., y(x) = k y1(x) + (1-k) y2(x),</a:t>
            </a:r>
          </a:p>
          <a:p>
            <a:pPr marL="0" indent="0">
              <a:buNone/>
            </a:pPr>
            <a:r>
              <a:rPr lang="en-US" altLang="zh-TW" dirty="0" smtClean="0"/>
              <a:t>Animate the interpolation process by changing k from 1 to 0, with decrement 0.01. Pause for 1/30 second per step.</a:t>
            </a:r>
          </a:p>
          <a:p>
            <a:pPr marL="0" indent="0">
              <a:buNone/>
            </a:pPr>
            <a:r>
              <a:rPr lang="en-US" altLang="zh-TW" dirty="0" smtClean="0"/>
              <a:t>Show the result on the same figure. Each pair of functions is shown in a </a:t>
            </a:r>
            <a:r>
              <a:rPr lang="en-US" altLang="zh-TW" dirty="0" err="1" smtClean="0"/>
              <a:t>subregion</a:t>
            </a:r>
            <a:r>
              <a:rPr lang="en-US" altLang="zh-TW" dirty="0" smtClean="0"/>
              <a:t>. The original functions must also be plotted.</a:t>
            </a:r>
          </a:p>
          <a:p>
            <a:pPr marL="0" indent="0">
              <a:buNone/>
            </a:pPr>
            <a:r>
              <a:rPr lang="en-US" altLang="zh-TW" dirty="0" smtClean="0"/>
              <a:t>Beautify the figure. x in [-10, 10]</a:t>
            </a:r>
            <a:endParaRPr lang="zh-TW" altLang="en-US" dirty="0"/>
          </a:p>
        </p:txBody>
      </p:sp>
    </p:spTree>
    <p:extLst>
      <p:ext uri="{BB962C8B-B14F-4D97-AF65-F5344CB8AC3E}">
        <p14:creationId xmlns:p14="http://schemas.microsoft.com/office/powerpoint/2010/main" val="2205810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Problem 4.0. Example</a:t>
            </a:r>
            <a:endParaRPr lang="zh-TW" altLang="en-US" dirty="0"/>
          </a:p>
        </p:txBody>
      </p:sp>
      <p:sp>
        <p:nvSpPr>
          <p:cNvPr id="3" name="內容版面配置區 2"/>
          <p:cNvSpPr>
            <a:spLocks noGrp="1"/>
          </p:cNvSpPr>
          <p:nvPr>
            <p:ph idx="1"/>
          </p:nvPr>
        </p:nvSpPr>
        <p:spPr>
          <a:xfrm>
            <a:off x="838200" y="1307938"/>
            <a:ext cx="5848350" cy="5266481"/>
          </a:xfrm>
        </p:spPr>
        <p:txBody>
          <a:bodyPr>
            <a:normAutofit/>
          </a:bodyPr>
          <a:lstStyle/>
          <a:p>
            <a:pPr marL="0" indent="0">
              <a:buNone/>
            </a:pPr>
            <a:r>
              <a:rPr lang="en-US" altLang="zh-TW" dirty="0" smtClean="0"/>
              <a:t>Given two pairs of functions:</a:t>
            </a:r>
          </a:p>
          <a:p>
            <a:pPr marL="0" indent="0">
              <a:buNone/>
            </a:pPr>
            <a:r>
              <a:rPr lang="en-US" altLang="zh-TW" dirty="0" smtClean="0"/>
              <a:t>y1(x) = x, y2(x) = ( x</a:t>
            </a:r>
            <a:r>
              <a:rPr lang="en-US" altLang="zh-TW" baseline="30000" dirty="0" smtClean="0"/>
              <a:t>2</a:t>
            </a:r>
            <a:r>
              <a:rPr lang="en-US" altLang="zh-TW" dirty="0" smtClean="0"/>
              <a:t> +2 )/ (|x|+1)</a:t>
            </a:r>
          </a:p>
          <a:p>
            <a:pPr marL="0" indent="0">
              <a:buNone/>
            </a:pPr>
            <a:r>
              <a:rPr lang="en-US" altLang="zh-TW" dirty="0" smtClean="0"/>
              <a:t>z1(x) = sin(x) + 1, z2(x) = cos(x)</a:t>
            </a:r>
          </a:p>
          <a:p>
            <a:pPr marL="0" indent="0">
              <a:buNone/>
            </a:pPr>
            <a:endParaRPr lang="en-US" altLang="zh-TW" dirty="0" smtClean="0"/>
          </a:p>
          <a:p>
            <a:pPr marL="0" indent="0">
              <a:buNone/>
            </a:pPr>
            <a:r>
              <a:rPr lang="en-US" altLang="zh-TW" dirty="0" smtClean="0"/>
              <a:t>Interpolate linearly the two functions of each pair. </a:t>
            </a:r>
          </a:p>
          <a:p>
            <a:pPr marL="0" indent="0">
              <a:buNone/>
            </a:pPr>
            <a:r>
              <a:rPr lang="en-US" altLang="zh-TW" dirty="0" smtClean="0"/>
              <a:t>e.g., y(x) = k y1(x) + (1-k) y2(x),</a:t>
            </a:r>
          </a:p>
        </p:txBody>
      </p:sp>
      <p:pic>
        <p:nvPicPr>
          <p:cNvPr id="4" name="Picture 3"/>
          <p:cNvPicPr>
            <a:picLocks noChangeAspect="1"/>
          </p:cNvPicPr>
          <p:nvPr/>
        </p:nvPicPr>
        <p:blipFill rotWithShape="1">
          <a:blip r:embed="rId2"/>
          <a:srcRect l="4250" t="14889" r="64500" b="41555"/>
          <a:stretch/>
        </p:blipFill>
        <p:spPr>
          <a:xfrm>
            <a:off x="6543674" y="1307938"/>
            <a:ext cx="5419725" cy="4249064"/>
          </a:xfrm>
          <a:prstGeom prst="rect">
            <a:avLst/>
          </a:prstGeom>
        </p:spPr>
      </p:pic>
    </p:spTree>
    <p:extLst>
      <p:ext uri="{BB962C8B-B14F-4D97-AF65-F5344CB8AC3E}">
        <p14:creationId xmlns:p14="http://schemas.microsoft.com/office/powerpoint/2010/main" val="263152773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Problem 4.0. Example</a:t>
            </a:r>
            <a:endParaRPr lang="zh-TW" altLang="en-US" dirty="0"/>
          </a:p>
        </p:txBody>
      </p:sp>
      <p:pic>
        <p:nvPicPr>
          <p:cNvPr id="5" name="lab04_exampl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41854" y="1436045"/>
            <a:ext cx="5547403" cy="4715293"/>
          </a:xfrm>
          <a:prstGeom prst="rect">
            <a:avLst/>
          </a:prstGeom>
        </p:spPr>
      </p:pic>
    </p:spTree>
    <p:extLst>
      <p:ext uri="{BB962C8B-B14F-4D97-AF65-F5344CB8AC3E}">
        <p14:creationId xmlns:p14="http://schemas.microsoft.com/office/powerpoint/2010/main" val="9567693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(50%) Problem 4.1. </a:t>
            </a:r>
            <a:endParaRPr lang="zh-TW" altLang="en-US" dirty="0"/>
          </a:p>
        </p:txBody>
      </p:sp>
      <p:sp>
        <p:nvSpPr>
          <p:cNvPr id="3" name="內容版面配置區 2"/>
          <p:cNvSpPr>
            <a:spLocks noGrp="1"/>
          </p:cNvSpPr>
          <p:nvPr>
            <p:ph idx="1"/>
          </p:nvPr>
        </p:nvSpPr>
        <p:spPr>
          <a:xfrm>
            <a:off x="838200" y="1307938"/>
            <a:ext cx="10515600" cy="5266481"/>
          </a:xfrm>
        </p:spPr>
        <p:txBody>
          <a:bodyPr>
            <a:normAutofit lnSpcReduction="10000"/>
          </a:bodyPr>
          <a:lstStyle/>
          <a:p>
            <a:pPr marL="0" indent="0">
              <a:buNone/>
            </a:pPr>
            <a:r>
              <a:rPr lang="en-US" altLang="zh-TW" dirty="0" smtClean="0"/>
              <a:t>Given two functions</a:t>
            </a:r>
          </a:p>
          <a:p>
            <a:pPr marL="0" indent="0">
              <a:buNone/>
            </a:pPr>
            <a:r>
              <a:rPr lang="en-US" altLang="zh-TW" dirty="0" smtClean="0"/>
              <a:t>y1(x) = sin(5x) + 5, y2(x) = 2cos(x</a:t>
            </a:r>
            <a:r>
              <a:rPr lang="en-US" altLang="zh-TW" baseline="30000" dirty="0" smtClean="0"/>
              <a:t>2</a:t>
            </a:r>
            <a:r>
              <a:rPr lang="en-US" altLang="zh-TW" dirty="0" smtClean="0"/>
              <a:t>) – 5</a:t>
            </a:r>
          </a:p>
          <a:p>
            <a:pPr marL="0" indent="0">
              <a:buNone/>
            </a:pPr>
            <a:r>
              <a:rPr lang="en-US" altLang="zh-TW" dirty="0" smtClean="0"/>
              <a:t>z1(x</a:t>
            </a:r>
            <a:r>
              <a:rPr lang="en-US" altLang="zh-TW" dirty="0"/>
              <a:t>) = </a:t>
            </a:r>
            <a:r>
              <a:rPr lang="en-US" altLang="zh-TW" dirty="0" smtClean="0"/>
              <a:t>x*sin(x/2) </a:t>
            </a:r>
            <a:r>
              <a:rPr lang="en-US" altLang="zh-TW" dirty="0"/>
              <a:t>+ 5, </a:t>
            </a:r>
            <a:r>
              <a:rPr lang="en-US" altLang="zh-TW" dirty="0" smtClean="0"/>
              <a:t>z2(x</a:t>
            </a:r>
            <a:r>
              <a:rPr lang="en-US" altLang="zh-TW" dirty="0"/>
              <a:t>) = 2cos(x</a:t>
            </a:r>
            <a:r>
              <a:rPr lang="en-US" altLang="zh-TW" baseline="30000" dirty="0"/>
              <a:t>2</a:t>
            </a:r>
            <a:r>
              <a:rPr lang="en-US" altLang="zh-TW" dirty="0" smtClean="0"/>
              <a:t>)/(sin(x)+1.5) </a:t>
            </a:r>
            <a:r>
              <a:rPr lang="en-US" altLang="zh-TW" dirty="0"/>
              <a:t>- </a:t>
            </a:r>
            <a:r>
              <a:rPr lang="en-US" altLang="zh-TW" dirty="0" smtClean="0"/>
              <a:t>1</a:t>
            </a:r>
            <a:endParaRPr lang="en-US" altLang="zh-TW" dirty="0"/>
          </a:p>
          <a:p>
            <a:pPr marL="0" indent="0">
              <a:buNone/>
            </a:pPr>
            <a:endParaRPr lang="en-US" altLang="zh-TW" dirty="0" smtClean="0"/>
          </a:p>
          <a:p>
            <a:pPr marL="0" indent="0">
              <a:buNone/>
            </a:pPr>
            <a:r>
              <a:rPr lang="en-US" altLang="zh-TW" dirty="0"/>
              <a:t>Interpolate linearly the two functions of each pair. </a:t>
            </a:r>
          </a:p>
          <a:p>
            <a:pPr marL="0" indent="0">
              <a:buNone/>
            </a:pPr>
            <a:r>
              <a:rPr lang="en-US" altLang="zh-TW" dirty="0"/>
              <a:t>e.g., y(x) = k y1(x) + (1-k) y2(x</a:t>
            </a:r>
            <a:r>
              <a:rPr lang="en-US" altLang="zh-TW" dirty="0" smtClean="0"/>
              <a:t>).</a:t>
            </a:r>
            <a:endParaRPr lang="en-US" altLang="zh-TW" dirty="0"/>
          </a:p>
          <a:p>
            <a:pPr marL="0" indent="0">
              <a:buNone/>
            </a:pPr>
            <a:r>
              <a:rPr lang="en-US" altLang="zh-TW" dirty="0" smtClean="0"/>
              <a:t>Animate the interpolation process by changing k from 1 to 0, with decrement 0.01. Pause for 1/30 second per step.</a:t>
            </a:r>
          </a:p>
          <a:p>
            <a:pPr marL="0" indent="0">
              <a:buNone/>
            </a:pPr>
            <a:r>
              <a:rPr lang="en-US" altLang="zh-TW" dirty="0"/>
              <a:t>Show the result on the same figure. Each pair of functions is shown in a </a:t>
            </a:r>
            <a:r>
              <a:rPr lang="en-US" altLang="zh-TW" dirty="0" err="1" smtClean="0"/>
              <a:t>subregion</a:t>
            </a:r>
            <a:r>
              <a:rPr lang="en-US" altLang="zh-TW" dirty="0"/>
              <a:t>. </a:t>
            </a:r>
            <a:r>
              <a:rPr lang="en-US" altLang="zh-TW" dirty="0" smtClean="0"/>
              <a:t>The original </a:t>
            </a:r>
            <a:r>
              <a:rPr lang="en-US" altLang="zh-TW" dirty="0"/>
              <a:t>functions must also be plotted.</a:t>
            </a:r>
          </a:p>
          <a:p>
            <a:pPr marL="0" indent="0">
              <a:buNone/>
            </a:pPr>
            <a:r>
              <a:rPr lang="en-US" altLang="zh-TW" dirty="0" smtClean="0"/>
              <a:t>Set the font size properly. </a:t>
            </a:r>
            <a:r>
              <a:rPr lang="en-US" altLang="zh-TW" dirty="0"/>
              <a:t>x in [-10, 10]</a:t>
            </a:r>
            <a:endParaRPr lang="zh-TW" altLang="en-US" dirty="0"/>
          </a:p>
        </p:txBody>
      </p:sp>
    </p:spTree>
    <p:extLst>
      <p:ext uri="{BB962C8B-B14F-4D97-AF65-F5344CB8AC3E}">
        <p14:creationId xmlns:p14="http://schemas.microsoft.com/office/powerpoint/2010/main" val="209434587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3329</TotalTime>
  <Words>611</Words>
  <Application>Microsoft Office PowerPoint</Application>
  <PresentationFormat>Widescreen</PresentationFormat>
  <Paragraphs>74</Paragraphs>
  <Slides>13</Slides>
  <Notes>1</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新細明體</vt:lpstr>
      <vt:lpstr>Arial</vt:lpstr>
      <vt:lpstr>Calibri</vt:lpstr>
      <vt:lpstr>Calibri Light</vt:lpstr>
      <vt:lpstr>Courier New</vt:lpstr>
      <vt:lpstr>Office Theme</vt:lpstr>
      <vt:lpstr>MATLAB</vt:lpstr>
      <vt:lpstr>About the demo video</vt:lpstr>
      <vt:lpstr>Program file name format</vt:lpstr>
      <vt:lpstr>PowerPoint Presentation</vt:lpstr>
      <vt:lpstr>PowerPoint Presentation</vt:lpstr>
      <vt:lpstr>Problem 4.0. Example</vt:lpstr>
      <vt:lpstr>Problem 4.0. Example</vt:lpstr>
      <vt:lpstr>Problem 4.0. Example</vt:lpstr>
      <vt:lpstr>(50%) Problem 4.1. </vt:lpstr>
      <vt:lpstr>Problem 4.1. </vt:lpstr>
      <vt:lpstr>(50%) Problem 4.2. </vt:lpstr>
      <vt:lpstr>Problem 4.2. </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Windows User</cp:lastModifiedBy>
  <cp:revision>236</cp:revision>
  <dcterms:created xsi:type="dcterms:W3CDTF">2019-02-26T08:18:36Z</dcterms:created>
  <dcterms:modified xsi:type="dcterms:W3CDTF">2019-04-26T00:59:25Z</dcterms:modified>
</cp:coreProperties>
</file>

<file path=docProps/thumbnail.jpeg>
</file>